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Titillium Web"/>
      <p:regular r:id="rId44"/>
      <p:bold r:id="rId45"/>
      <p:italic r:id="rId46"/>
      <p:boldItalic r:id="rId47"/>
    </p:embeddedFont>
    <p:embeddedFont>
      <p:font typeface="Titillium Web ExtraLight"/>
      <p:regular r:id="rId48"/>
      <p:bold r:id="rId49"/>
      <p:italic r:id="rId50"/>
      <p:boldItalic r:id="rId51"/>
    </p:embeddedFont>
    <p:embeddedFont>
      <p:font typeface="Titillium Web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TitilliumWeb-regular.fntdata"/><Relationship Id="rId43" Type="http://schemas.openxmlformats.org/officeDocument/2006/relationships/slide" Target="slides/slide39.xml"/><Relationship Id="rId46" Type="http://schemas.openxmlformats.org/officeDocument/2006/relationships/font" Target="fonts/TitilliumWeb-italic.fntdata"/><Relationship Id="rId45" Type="http://schemas.openxmlformats.org/officeDocument/2006/relationships/font" Target="fonts/TitilliumWeb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TitilliumWebExtraLight-regular.fntdata"/><Relationship Id="rId47" Type="http://schemas.openxmlformats.org/officeDocument/2006/relationships/font" Target="fonts/TitilliumWeb-boldItalic.fntdata"/><Relationship Id="rId49" Type="http://schemas.openxmlformats.org/officeDocument/2006/relationships/font" Target="fonts/TitilliumWebExtra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TitilliumWebExtraLight-boldItalic.fntdata"/><Relationship Id="rId50" Type="http://schemas.openxmlformats.org/officeDocument/2006/relationships/font" Target="fonts/TitilliumWebExtraLight-italic.fntdata"/><Relationship Id="rId53" Type="http://schemas.openxmlformats.org/officeDocument/2006/relationships/font" Target="fonts/TitilliumWebLight-bold.fntdata"/><Relationship Id="rId52" Type="http://schemas.openxmlformats.org/officeDocument/2006/relationships/font" Target="fonts/TitilliumWebLight-regular.fntdata"/><Relationship Id="rId11" Type="http://schemas.openxmlformats.org/officeDocument/2006/relationships/slide" Target="slides/slide7.xml"/><Relationship Id="rId55" Type="http://schemas.openxmlformats.org/officeDocument/2006/relationships/font" Target="fonts/TitilliumWebLight-boldItalic.fntdata"/><Relationship Id="rId10" Type="http://schemas.openxmlformats.org/officeDocument/2006/relationships/slide" Target="slides/slide6.xml"/><Relationship Id="rId54" Type="http://schemas.openxmlformats.org/officeDocument/2006/relationships/font" Target="fonts/TitilliumWeb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4b3e9e5af0_1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4b3e9e5af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b3e9e5af0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b3e9e5af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4b3e9e5af0_1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4b3e9e5af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b3e9e5af0_1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4b3e9e5af0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b3e9e5af0_1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b3e9e5af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4b3e9e5af0_1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4b3e9e5af0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b3e9e5af0_1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b3e9e5af0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a по dz   в другому множнику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4b3e9e5af0_1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4b3e9e5af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4b3e9e5af0_1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4b3e9e5af0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4b3e9e5af0_1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4b3e9e5af0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4610dadfe5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4610dadf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4b4ee552fd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4b4ee552f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4b4ee552fd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4b4ee552f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b4ee552fd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b4ee552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4b4ee552fd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4b4ee552f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494bf733f1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494bf733f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4a297f91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e4a297f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e4a297f915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e4a297f9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e4a297f915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e4a297f9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e4a297f915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e4a297f91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e4a297f915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e4a297f91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b3e9e5af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4b3e9e5a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Mention about 1/0 - positive negative - binary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Mention about multi labels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e4a297f915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e4a297f91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4a297f915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4a297f91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4a297f915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4a297f91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e4a297f915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e4a297f91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multiclass support is handled according to a one-vs-one scheme.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https://scikit-learn.org/stable/modules/generated/sklearn.svm.SVC.html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difference is the number of classifiers you have to learn, which strongly correlates with the decision boundary they create.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Assume you have N different classes. One vs all will train one classifier per class in total N classifiers. For class i it will assume i-labels as positive and the rest as negative. This often leads to imbalanced datasets meaning generic SVM might not work, but still there are some workarounds.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one vs one you have to train a separate classifier for each different pair of labels. This leads to N(N−1)/2 classifiers. This is much less sensitive to the problems of imbalanced datasets but is much more computationally expensive.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sklearn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*decision_function_shape* : ‘ovo’, ‘ovr’, default=‘ovr’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to return a one-vs-rest (‘ovr’) decision function of shape (n_samples, n_classes) as all other classifiers,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the original one-vs-one (‘ovo’) decision function of libsvm which has shape (n_samples, n_classes * (n_classes - 1)/2).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one-vs-one (‘ovo’) is always used as multi-class strategy. (edited)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4a297f915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4a297f91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e4a297f915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e4a297f91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e4a297f915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e4a297f91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610dadfe5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4610dadfe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e4a297f915_0_8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e4a297f915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home task text is provided in handouts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610dadfe5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4610dadfe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4b39fd08f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4b39fd08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b3e9e5af0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4b3e9e5a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4b3e9e5af0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4b3e9e5a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b3e9e5af0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4b3e9e5af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4b3e9e5af0_1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4b3e9e5af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3e9e5af0_1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3e9e5af0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4655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coursera.org/learn/neural-networks-deep-learning/" TargetMode="External"/><Relationship Id="rId4" Type="http://schemas.openxmlformats.org/officeDocument/2006/relationships/hyperlink" Target="https://docs.scipy.org/doc/scipy/reference/generated/scipy.stats.logistic.html#scipy.stats.logistic" TargetMode="External"/><Relationship Id="rId5" Type="http://schemas.openxmlformats.org/officeDocument/2006/relationships/hyperlink" Target="https://scikit-learn.org/stable/modules/generated/sklearn.datasets.make_classification.html" TargetMode="External"/><Relationship Id="rId6" Type="http://schemas.openxmlformats.org/officeDocument/2006/relationships/hyperlink" Target="https://scikit-learn.org/stable/modules/generated/sklearn.datasets.load_breast_cancer.html" TargetMode="External"/><Relationship Id="rId7" Type="http://schemas.openxmlformats.org/officeDocument/2006/relationships/hyperlink" Target="https://www.coursera.org/learn/machine-learning/" TargetMode="External"/><Relationship Id="rId8" Type="http://schemas.openxmlformats.org/officeDocument/2006/relationships/hyperlink" Target="https://www.coursera.org/learn/python-machine-learnin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type="title"/>
          </p:nvPr>
        </p:nvSpPr>
        <p:spPr>
          <a:xfrm>
            <a:off x="562450" y="0"/>
            <a:ext cx="7686000" cy="7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Data Science Camp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80" name="Google Shape;780;p1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15"/>
          <p:cNvSpPr txBox="1"/>
          <p:nvPr/>
        </p:nvSpPr>
        <p:spPr>
          <a:xfrm>
            <a:off x="562450" y="1357650"/>
            <a:ext cx="40977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Logistic </a:t>
            </a:r>
            <a:r>
              <a:rPr lang="en" sz="3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Regression</a:t>
            </a:r>
            <a:endParaRPr sz="3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782" name="Google Shape;7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775" y="1040475"/>
            <a:ext cx="3075250" cy="29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Cost Penalties </a:t>
            </a:r>
            <a:endParaRPr/>
          </a:p>
        </p:txBody>
      </p:sp>
      <p:sp>
        <p:nvSpPr>
          <p:cNvPr id="861" name="Google Shape;861;p2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2" name="Google Shape;8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825" y="1654100"/>
            <a:ext cx="3876349" cy="29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75" y="911346"/>
            <a:ext cx="4508816" cy="5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2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9" name="Google Shape;8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50" y="1630600"/>
            <a:ext cx="3741550" cy="2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71" y="899600"/>
            <a:ext cx="4937223" cy="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Cost Penalties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7" name="Google Shape;8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25" y="1247787"/>
            <a:ext cx="6558034" cy="12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26"/>
          <p:cNvSpPr txBox="1"/>
          <p:nvPr>
            <p:ph idx="4294967295" type="ctrTitle"/>
          </p:nvPr>
        </p:nvSpPr>
        <p:spPr>
          <a:xfrm>
            <a:off x="475200" y="2273125"/>
            <a:ext cx="69888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Let’s rewrite h  in the following way 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(consistent with further Neural Networks):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79" name="Google Shape;8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50" y="126975"/>
            <a:ext cx="8293875" cy="13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511" y="3241050"/>
            <a:ext cx="8324989" cy="7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6"/>
          <p:cNvSpPr txBox="1"/>
          <p:nvPr>
            <p:ph idx="4294967295" type="title"/>
          </p:nvPr>
        </p:nvSpPr>
        <p:spPr>
          <a:xfrm>
            <a:off x="652800" y="4274699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As 1-Step Neural Network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Derivatives 1 </a:t>
            </a:r>
            <a:endParaRPr/>
          </a:p>
        </p:txBody>
      </p:sp>
      <p:sp>
        <p:nvSpPr>
          <p:cNvPr id="887" name="Google Shape;887;p2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8" name="Google Shape;8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75" y="861901"/>
            <a:ext cx="6116349" cy="11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76" y="2390175"/>
            <a:ext cx="5639726" cy="21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8324" y="3540431"/>
            <a:ext cx="2269050" cy="124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Derivatives 2</a:t>
            </a:r>
            <a:endParaRPr/>
          </a:p>
        </p:txBody>
      </p:sp>
      <p:sp>
        <p:nvSpPr>
          <p:cNvPr id="896" name="Google Shape;896;p2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7" name="Google Shape;8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50" y="777825"/>
            <a:ext cx="6114925" cy="35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Derivatives 3</a:t>
            </a:r>
            <a:endParaRPr/>
          </a:p>
        </p:txBody>
      </p:sp>
      <p:sp>
        <p:nvSpPr>
          <p:cNvPr id="903" name="Google Shape;903;p2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4" name="Google Shape;9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25" y="868800"/>
            <a:ext cx="5880300" cy="22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323" y="3271950"/>
            <a:ext cx="2122725" cy="11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Derivatives 4</a:t>
            </a:r>
            <a:endParaRPr/>
          </a:p>
        </p:txBody>
      </p:sp>
      <p:sp>
        <p:nvSpPr>
          <p:cNvPr id="911" name="Google Shape;911;p3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2" name="Google Shape;9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792600"/>
            <a:ext cx="6827125" cy="404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100" y="3244475"/>
            <a:ext cx="2207476" cy="12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1"/>
          <p:cNvSpPr txBox="1"/>
          <p:nvPr>
            <p:ph type="title"/>
          </p:nvPr>
        </p:nvSpPr>
        <p:spPr>
          <a:xfrm>
            <a:off x="57252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Implementation Of Derivative Calculation</a:t>
            </a:r>
            <a:endParaRPr/>
          </a:p>
        </p:txBody>
      </p:sp>
      <p:sp>
        <p:nvSpPr>
          <p:cNvPr id="919" name="Google Shape;919;p3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0" name="Google Shape;9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3" y="733479"/>
            <a:ext cx="7873225" cy="1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75" y="2205175"/>
            <a:ext cx="6084849" cy="27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5675" y="3593950"/>
            <a:ext cx="2117176" cy="11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8" name="Google Shape;9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8800"/>
            <a:ext cx="8214869" cy="1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00" y="2752950"/>
            <a:ext cx="8227750" cy="17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32"/>
          <p:cNvSpPr txBox="1"/>
          <p:nvPr>
            <p:ph type="title"/>
          </p:nvPr>
        </p:nvSpPr>
        <p:spPr>
          <a:xfrm>
            <a:off x="57252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Implementation Of Derivative Calculation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 Implementation</a:t>
            </a:r>
            <a:endParaRPr/>
          </a:p>
        </p:txBody>
      </p:sp>
      <p:sp>
        <p:nvSpPr>
          <p:cNvPr id="936" name="Google Shape;936;p3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7" name="Google Shape;937;p33"/>
          <p:cNvSpPr txBox="1"/>
          <p:nvPr>
            <p:ph type="title"/>
          </p:nvPr>
        </p:nvSpPr>
        <p:spPr>
          <a:xfrm>
            <a:off x="287575" y="835375"/>
            <a:ext cx="8578800" cy="4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In: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from sklearn.linear_model import LogisticRegression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y_train = np.squeeze(Y_train) # LogisticRegression requires 1d input for y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clf = LogisticRegression().fit(X_train_scaled, y_train)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print("train accuracy= {:.3%}".format(clf.score (X_train_scaled, y_train)))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y_test = np.squeeze(Y_test)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print("test accuracy= {:.3%}".format(clf.score (X_test_scaled, y_test)))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print('y_predicted = {}. '</a:t>
            </a: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</a:t>
            </a: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format(np.squeeze(clf.predict(my_image)))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Out: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train accuracy= 100.000%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</a:t>
            </a: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est  accuracy= 72.000%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y_predicted</a:t>
            </a: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= 0. 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/>
          <p:nvPr>
            <p:ph idx="4294967295" type="body"/>
          </p:nvPr>
        </p:nvSpPr>
        <p:spPr>
          <a:xfrm>
            <a:off x="573300" y="1051975"/>
            <a:ext cx="46353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Logistic Regression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/>
              <a:t>Regulariz</a:t>
            </a:r>
            <a:r>
              <a:rPr lang="en"/>
              <a:t>ation in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Logistic Regression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/>
              <a:t>Cat/Non-Cat image Classification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Logistic Regression in sklearn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88" name="Google Shape;788;p1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1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This Lesson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790" name="Google Shape;7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100" y="1051975"/>
            <a:ext cx="2894574" cy="16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Regularized Logistic Regression</a:t>
            </a:r>
            <a:endParaRPr/>
          </a:p>
        </p:txBody>
      </p:sp>
      <p:sp>
        <p:nvSpPr>
          <p:cNvPr id="943" name="Google Shape;943;p3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4" name="Google Shape;9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45000"/>
            <a:ext cx="8106074" cy="19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34"/>
          <p:cNvSpPr txBox="1"/>
          <p:nvPr>
            <p:ph idx="4294967295" type="ctrTitle"/>
          </p:nvPr>
        </p:nvSpPr>
        <p:spPr>
          <a:xfrm>
            <a:off x="457200" y="3031400"/>
            <a:ext cx="6806100" cy="10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Note: 	sklearn uses C parameter for regularization.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The less C the larger regularization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</a:t>
            </a:r>
            <a:r>
              <a:rPr lang="en"/>
              <a:t>Logistic Regression</a:t>
            </a:r>
            <a:endParaRPr/>
          </a:p>
        </p:txBody>
      </p:sp>
      <p:sp>
        <p:nvSpPr>
          <p:cNvPr id="951" name="Google Shape;951;p3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2" name="Google Shape;9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450" y="823200"/>
            <a:ext cx="4710400" cy="3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Regularization</a:t>
            </a:r>
            <a:endParaRPr/>
          </a:p>
        </p:txBody>
      </p:sp>
      <p:sp>
        <p:nvSpPr>
          <p:cNvPr id="958" name="Google Shape;958;p3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9" name="Google Shape;9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300" y="823200"/>
            <a:ext cx="4704226" cy="37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5" name="Google Shape;9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417" y="1121193"/>
            <a:ext cx="2463031" cy="24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42" y="1096955"/>
            <a:ext cx="2521925" cy="25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8692" y="1121193"/>
            <a:ext cx="2521925" cy="245376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3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vs Non-Cat Classifier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8"/>
          <p:cNvSpPr txBox="1"/>
          <p:nvPr>
            <p:ph type="ctrTitle"/>
          </p:nvPr>
        </p:nvSpPr>
        <p:spPr>
          <a:xfrm>
            <a:off x="540100" y="1109225"/>
            <a:ext cx="4808400" cy="18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●"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Implement Logistic Regression 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for Cat/Non-Cat </a:t>
            </a: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classification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tillium Web Light"/>
              <a:buChar char="●"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Use sklearn.datasets.load_breast_cancer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and apply </a:t>
            </a: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sklearn.LogisticRegression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974" name="Google Shape;974;p38"/>
          <p:cNvSpPr txBox="1"/>
          <p:nvPr>
            <p:ph idx="4294967295" type="title"/>
          </p:nvPr>
        </p:nvSpPr>
        <p:spPr>
          <a:xfrm>
            <a:off x="5089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Home Task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75" name="Google Shape;9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100" y="1109225"/>
            <a:ext cx="3070874" cy="17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3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1" name="Google Shape;981;p3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Visualization Of Linear Decision Boundary 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82" name="Google Shape;9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00" y="868800"/>
            <a:ext cx="3440950" cy="2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475" y="4185575"/>
            <a:ext cx="5198024" cy="4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9"/>
          <p:cNvSpPr txBox="1"/>
          <p:nvPr>
            <p:ph type="title"/>
          </p:nvPr>
        </p:nvSpPr>
        <p:spPr>
          <a:xfrm>
            <a:off x="328150" y="4091850"/>
            <a:ext cx="31410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Decision boundary: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85" name="Google Shape;9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250" y="868799"/>
            <a:ext cx="4207183" cy="316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0"/>
          <p:cNvSpPr txBox="1"/>
          <p:nvPr>
            <p:ph type="title"/>
          </p:nvPr>
        </p:nvSpPr>
        <p:spPr>
          <a:xfrm>
            <a:off x="5158775" y="694825"/>
            <a:ext cx="34278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Non-linear Decision Boundary </a:t>
            </a:r>
            <a:endParaRPr/>
          </a:p>
        </p:txBody>
      </p:sp>
      <p:sp>
        <p:nvSpPr>
          <p:cNvPr id="991" name="Google Shape;991;p4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2" name="Google Shape;9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75" y="549225"/>
            <a:ext cx="4266874" cy="38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Multinomial Features For Logistic Regression</a:t>
            </a:r>
            <a:endParaRPr/>
          </a:p>
        </p:txBody>
      </p:sp>
      <p:sp>
        <p:nvSpPr>
          <p:cNvPr id="998" name="Google Shape;998;p4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9" name="Google Shape;9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942" y="1537225"/>
            <a:ext cx="3656308" cy="325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868801"/>
            <a:ext cx="8351826" cy="35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Blobs</a:t>
            </a:r>
            <a:endParaRPr/>
          </a:p>
        </p:txBody>
      </p:sp>
      <p:sp>
        <p:nvSpPr>
          <p:cNvPr id="1006" name="Google Shape;1006;p4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25" y="811425"/>
            <a:ext cx="4928025" cy="37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Features degree= 2</a:t>
            </a:r>
            <a:endParaRPr/>
          </a:p>
        </p:txBody>
      </p:sp>
      <p:sp>
        <p:nvSpPr>
          <p:cNvPr id="1013" name="Google Shape;1013;p4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4" name="Google Shape;10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625" y="837775"/>
            <a:ext cx="5013924" cy="38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7"/>
          <p:cNvSpPr txBox="1"/>
          <p:nvPr>
            <p:ph idx="4294967295" type="body"/>
          </p:nvPr>
        </p:nvSpPr>
        <p:spPr>
          <a:xfrm>
            <a:off x="550800" y="822225"/>
            <a:ext cx="7983600" cy="4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Spam filtering (spam/no spam)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/>
              <a:t>Sentiment Analysis ( positive/negative)</a:t>
            </a:r>
            <a:endParaRPr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/>
              <a:t>Tumor Classification (malignant/benign)</a:t>
            </a:r>
            <a:endParaRPr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/>
              <a:t>Medical Diagnosis (Healthy/Cold/Flu/Pneumonia)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</a:rPr>
              <a:t>Topic Classification (Education/Finance/Technology/etc.)</a:t>
            </a:r>
            <a:endParaRPr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/>
              <a:t>Image Classification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>
                <a:solidFill>
                  <a:schemeClr val="lt1"/>
                </a:solidFill>
              </a:rPr>
              <a:t>...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6" name="Google Shape;796;p1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7" name="Google Shape;797;p1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Samples Of Classification Tasks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798" name="Google Shape;7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925" y="1089400"/>
            <a:ext cx="2012400" cy="11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Features degree= 3</a:t>
            </a:r>
            <a:endParaRPr/>
          </a:p>
        </p:txBody>
      </p:sp>
      <p:sp>
        <p:nvSpPr>
          <p:cNvPr id="1020" name="Google Shape;1020;p4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1" name="Google Shape;10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650" y="815550"/>
            <a:ext cx="4998726" cy="38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Features higher degrees</a:t>
            </a:r>
            <a:endParaRPr/>
          </a:p>
        </p:txBody>
      </p:sp>
      <p:sp>
        <p:nvSpPr>
          <p:cNvPr id="1027" name="Google Shape;1027;p4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8" name="Google Shape;10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811450"/>
            <a:ext cx="3979149" cy="29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650" y="811450"/>
            <a:ext cx="3951842" cy="29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Class Classification</a:t>
            </a:r>
            <a:endParaRPr/>
          </a:p>
        </p:txBody>
      </p:sp>
      <p:sp>
        <p:nvSpPr>
          <p:cNvPr id="1035" name="Google Shape;1035;p4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6" name="Google Shape;10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050" y="817925"/>
            <a:ext cx="4966549" cy="38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7"/>
          <p:cNvSpPr txBox="1"/>
          <p:nvPr>
            <p:ph type="title"/>
          </p:nvPr>
        </p:nvSpPr>
        <p:spPr>
          <a:xfrm>
            <a:off x="5513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One vs Rest  Classification</a:t>
            </a:r>
            <a:endParaRPr/>
          </a:p>
        </p:txBody>
      </p:sp>
      <p:sp>
        <p:nvSpPr>
          <p:cNvPr id="1042" name="Google Shape;1042;p4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3" name="Google Shape;10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75" y="855550"/>
            <a:ext cx="3169600" cy="34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925" y="798225"/>
            <a:ext cx="4216751" cy="32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8"/>
          <p:cNvSpPr txBox="1"/>
          <p:nvPr>
            <p:ph type="title"/>
          </p:nvPr>
        </p:nvSpPr>
        <p:spPr>
          <a:xfrm>
            <a:off x="56195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vs Rest Classification</a:t>
            </a:r>
            <a:endParaRPr/>
          </a:p>
        </p:txBody>
      </p:sp>
      <p:sp>
        <p:nvSpPr>
          <p:cNvPr id="1050" name="Google Shape;1050;p4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1" name="Google Shape;10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800" y="795300"/>
            <a:ext cx="3878302" cy="29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50" y="795300"/>
            <a:ext cx="3855400" cy="29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 Multiclass Logistic Regression </a:t>
            </a:r>
            <a:endParaRPr/>
          </a:p>
        </p:txBody>
      </p:sp>
      <p:sp>
        <p:nvSpPr>
          <p:cNvPr id="1058" name="Google Shape;1058;p4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9" name="Google Shape;10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25" y="811150"/>
            <a:ext cx="4510627" cy="34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49"/>
          <p:cNvSpPr txBox="1"/>
          <p:nvPr>
            <p:ph idx="4294967295" type="ctrTitle"/>
          </p:nvPr>
        </p:nvSpPr>
        <p:spPr>
          <a:xfrm>
            <a:off x="5135300" y="803275"/>
            <a:ext cx="3972300" cy="3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clf= LogisticRegression().fit(X, y)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clf.intercept_, clf.coef_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(array([-6.12485807,  8.10324695, -9.23278103, 21.65073969]),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 array([[  1.61099975,  -0.82707511],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        [  7.21779484, -10.2644604 ],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        [  1.23341426,  -0.0511218 ],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        [-13.80744571,   8.74015042]]))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Dataset Sklearn Classification </a:t>
            </a:r>
            <a:endParaRPr/>
          </a:p>
        </p:txBody>
      </p:sp>
      <p:sp>
        <p:nvSpPr>
          <p:cNvPr id="1066" name="Google Shape;1066;p5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7" name="Google Shape;10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00" y="844225"/>
            <a:ext cx="4917399" cy="37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1"/>
          <p:cNvSpPr txBox="1"/>
          <p:nvPr>
            <p:ph type="ctrTitle"/>
          </p:nvPr>
        </p:nvSpPr>
        <p:spPr>
          <a:xfrm>
            <a:off x="316675" y="1443000"/>
            <a:ext cx="5127300" cy="18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Support Vector Machine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Spam /Non-Spam classification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73" name="Google Shape;1073;p51"/>
          <p:cNvSpPr txBox="1"/>
          <p:nvPr>
            <p:ph idx="4294967295" type="title"/>
          </p:nvPr>
        </p:nvSpPr>
        <p:spPr>
          <a:xfrm>
            <a:off x="564875" y="285024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</a:t>
            </a:r>
            <a:endParaRPr/>
          </a:p>
        </p:txBody>
      </p:sp>
      <p:pic>
        <p:nvPicPr>
          <p:cNvPr id="1074" name="Google Shape;10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250" y="1315425"/>
            <a:ext cx="2822925" cy="18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52"/>
          <p:cNvSpPr txBox="1"/>
          <p:nvPr>
            <p:ph type="title"/>
          </p:nvPr>
        </p:nvSpPr>
        <p:spPr>
          <a:xfrm>
            <a:off x="5089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Learn more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81" name="Google Shape;1081;p52"/>
          <p:cNvSpPr/>
          <p:nvPr/>
        </p:nvSpPr>
        <p:spPr>
          <a:xfrm>
            <a:off x="508900" y="750625"/>
            <a:ext cx="8077800" cy="395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Neural Networks and Deep Learning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https://www.coursera.org/learn/neural-networks-deep-learning/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scipy.stats.logistic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https://docs.scipy.org/doc/scipy/reference/generated/scipy.stats.logistic.html#scipy.stats.logistic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sklearn.datasets.make_classification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https://scikit-learn.org/stable/modules/generated/sklearn.datasets.make_classification.html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Sklearn.datasets.load_breast_cancer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https://scikit-learn.org/stable/modules/generated/sklearn.datasets.load_breast_cancer.html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(free of charge)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https://www.coursera.org/learn/machine-learning/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Applied Machine Learning in Python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https://www.coursera.org/learn/python-machine-learning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53"/>
          <p:cNvSpPr txBox="1"/>
          <p:nvPr>
            <p:ph type="title"/>
          </p:nvPr>
        </p:nvSpPr>
        <p:spPr>
          <a:xfrm>
            <a:off x="5535450" y="1044950"/>
            <a:ext cx="3293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088" name="Google Shape;1088;p53"/>
          <p:cNvSpPr txBox="1"/>
          <p:nvPr>
            <p:ph idx="1" type="body"/>
          </p:nvPr>
        </p:nvSpPr>
        <p:spPr>
          <a:xfrm>
            <a:off x="5779025" y="2177275"/>
            <a:ext cx="25857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75" y="1086900"/>
            <a:ext cx="3613899" cy="21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1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Linear regression for classification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05" name="Google Shape;8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00" y="1108075"/>
            <a:ext cx="3328475" cy="23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400" y="1108075"/>
            <a:ext cx="3245475" cy="23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8"/>
          <p:cNvSpPr txBox="1"/>
          <p:nvPr>
            <p:ph idx="4294967295" type="body"/>
          </p:nvPr>
        </p:nvSpPr>
        <p:spPr>
          <a:xfrm>
            <a:off x="570100" y="3833050"/>
            <a:ext cx="78555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 Light"/>
              <a:buChar char="●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Does not work well for any X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 Light"/>
              <a:buChar char="●"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Hypothesis values may be far </a:t>
            </a: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smaller than 0 </a:t>
            </a: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or </a:t>
            </a: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larger than 1</a:t>
            </a: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1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Logistic (Sigmoid) Function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14" name="Google Shape;814;p19"/>
          <p:cNvSpPr txBox="1"/>
          <p:nvPr>
            <p:ph idx="4294967295" type="body"/>
          </p:nvPr>
        </p:nvSpPr>
        <p:spPr>
          <a:xfrm>
            <a:off x="540600" y="792300"/>
            <a:ext cx="4425600" cy="3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In python: 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import numpy as np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def sigmoid(x):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     return 1 / (1 + np.exp(-x))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sigmoid(6)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Or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from scipy.stats import logistic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logistic.cdf(6)  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# Cumulative distribution function </a:t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15" name="Google Shape;8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025" y="886112"/>
            <a:ext cx="2091750" cy="9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375" y="2001012"/>
            <a:ext cx="3446525" cy="25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2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Hypothesis For Logistic </a:t>
            </a: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 Regression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23" name="Google Shape;8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650" y="2758725"/>
            <a:ext cx="6558034" cy="12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48" y="673313"/>
            <a:ext cx="4493876" cy="22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024" y="1827399"/>
            <a:ext cx="3110800" cy="4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450" y="3745350"/>
            <a:ext cx="4429300" cy="10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2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Interpretation Of Hypothesis Value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33" name="Google Shape;8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5" y="881750"/>
            <a:ext cx="5323701" cy="16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253" y="2697100"/>
            <a:ext cx="2403125" cy="16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0" name="Google Shape;840;p2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Visualization of Hypothesis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41" name="Google Shape;8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00" y="868800"/>
            <a:ext cx="3440950" cy="29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475" y="4185575"/>
            <a:ext cx="5198024" cy="4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22"/>
          <p:cNvSpPr txBox="1"/>
          <p:nvPr>
            <p:ph type="title"/>
          </p:nvPr>
        </p:nvSpPr>
        <p:spPr>
          <a:xfrm>
            <a:off x="328150" y="4091850"/>
            <a:ext cx="31410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Decision boundary: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844" name="Google Shape;8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250" y="868799"/>
            <a:ext cx="4207183" cy="316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 For Logistic Regression</a:t>
            </a:r>
            <a:endParaRPr/>
          </a:p>
        </p:txBody>
      </p:sp>
      <p:sp>
        <p:nvSpPr>
          <p:cNvPr id="850" name="Google Shape;850;p2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1" name="Google Shape;851;p23"/>
          <p:cNvSpPr txBox="1"/>
          <p:nvPr>
            <p:ph idx="4294967295" type="body"/>
          </p:nvPr>
        </p:nvSpPr>
        <p:spPr>
          <a:xfrm>
            <a:off x="235800" y="716100"/>
            <a:ext cx="45585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For linear regression:</a:t>
            </a:r>
            <a:endParaRPr/>
          </a:p>
        </p:txBody>
      </p:sp>
      <p:pic>
        <p:nvPicPr>
          <p:cNvPr id="852" name="Google Shape;8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00" y="3300425"/>
            <a:ext cx="6308426" cy="14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3"/>
          <p:cNvSpPr txBox="1"/>
          <p:nvPr>
            <p:ph idx="4294967295" type="body"/>
          </p:nvPr>
        </p:nvSpPr>
        <p:spPr>
          <a:xfrm>
            <a:off x="343850" y="2407925"/>
            <a:ext cx="45585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For linear regression:</a:t>
            </a:r>
            <a:endParaRPr/>
          </a:p>
        </p:txBody>
      </p:sp>
      <p:pic>
        <p:nvPicPr>
          <p:cNvPr id="854" name="Google Shape;8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650" y="1151150"/>
            <a:ext cx="5659301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2274" y="2207412"/>
            <a:ext cx="2604499" cy="1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